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8B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C000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Shape 3"/>
          <p:cNvSpPr/>
          <p:nvPr/>
        </p:nvSpPr>
        <p:spPr>
          <a:xfrm>
            <a:off x="1097280" y="1874520"/>
            <a:ext cx="1828800" cy="0"/>
          </a:xfrm>
          <a:prstGeom prst="line">
            <a:avLst/>
          </a:prstGeom>
          <a:noFill/>
          <a:ln w="38100">
            <a:solidFill>
              <a:srgbClr val="C9A84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109728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政府审批流解决方案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1097280" y="2011680"/>
            <a:ext cx="6949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 Flowable 工作流引擎 · 面向政务流程数字化的全栈平台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97280" y="2834640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公文流转  ·  行政审批  ·  人事管理  ·  财务报销  ·  项目立项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97280" y="4389120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YqBoot 企业级敏捷开发平台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国产化适配与信创支持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全链路国产化兼容 —— 达梦 / 人大金仓 / 崖山 / 麒麟 / 统信 / 东方通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384048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3840480" cy="41148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44168"/>
            <a:ext cx="356616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数据库适配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187452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达梦 DM8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788920" y="187452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国产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383280" y="187452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</a:rPr>
              <a:t>✅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2212848"/>
            <a:ext cx="347472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224028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人大金仓 KingbaseES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788920" y="22402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国产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383280" y="22402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</a:rPr>
              <a:t>✅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2578608"/>
            <a:ext cx="347472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260604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崖山数据库 YashanDB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788920" y="260604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国产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383280" y="260604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</a:rPr>
              <a:t>✅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40080" y="2944368"/>
            <a:ext cx="347472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297180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 8.0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788920" y="297180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开源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383280" y="297180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</a:rPr>
              <a:t>✅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40080" y="3310128"/>
            <a:ext cx="347472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" y="33375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PostgreSQL 16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2788920" y="333756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开源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383280" y="333756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</a:rPr>
              <a:t>✅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40080" y="3675888"/>
            <a:ext cx="347472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0080" y="370332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Oracle 19c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2788920" y="370332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商业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3383280" y="370332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</a:rPr>
              <a:t>✅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40080" y="4041648"/>
            <a:ext cx="347472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0080" y="406908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 Server 2022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788920" y="4069080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商业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383280" y="4069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0B981"/>
                </a:solidFill>
              </a:rPr>
              <a:t>✅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4572000" y="1325880"/>
            <a:ext cx="4114800" cy="1417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572000" y="1325880"/>
            <a:ext cx="4114800" cy="4114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8" name="Text 36"/>
          <p:cNvSpPr/>
          <p:nvPr/>
        </p:nvSpPr>
        <p:spPr>
          <a:xfrm>
            <a:off x="4709160" y="1344168"/>
            <a:ext cx="38404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运行环境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4709160" y="192024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操作系统：麒麟 V10 / 统信 UOS / CentOS / Ubuntu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4709160" y="219456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JDK：OpenJDK 17 / 毕昇 JDK / 麒麟 JDK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4709160" y="24688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中间件：东方通 TongWeb / 金蝶 Apusic（可选）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4572000" y="2926080"/>
            <a:ext cx="4114800" cy="1600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43" name="Shape 41"/>
          <p:cNvSpPr/>
          <p:nvPr/>
        </p:nvSpPr>
        <p:spPr>
          <a:xfrm>
            <a:off x="4572000" y="2926080"/>
            <a:ext cx="4114800" cy="411480"/>
          </a:xfrm>
          <a:prstGeom prst="rect">
            <a:avLst/>
          </a:prstGeom>
          <a:solidFill>
            <a:srgbClr val="5C0000"/>
          </a:solidFill>
          <a:ln/>
        </p:spPr>
      </p:sp>
      <p:sp>
        <p:nvSpPr>
          <p:cNvPr id="44" name="Text 42"/>
          <p:cNvSpPr/>
          <p:nvPr/>
        </p:nvSpPr>
        <p:spPr>
          <a:xfrm>
            <a:off x="4709160" y="2944368"/>
            <a:ext cx="38404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国密算法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4709160" y="352044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SM2：登录密码非对称加密、OAuth2 JWT 签名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4709160" y="379476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SM3：数据完整性校验（哈希算法）</a:t>
            </a:r>
            <a:endParaRPr lang="en-US" sz="1050" dirty="0"/>
          </a:p>
        </p:txBody>
      </p:sp>
      <p:sp>
        <p:nvSpPr>
          <p:cNvPr id="47" name="Text 45"/>
          <p:cNvSpPr/>
          <p:nvPr/>
        </p:nvSpPr>
        <p:spPr>
          <a:xfrm>
            <a:off x="4709160" y="40690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SM4：端到端数据传输加密（对称算法）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10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多级部署与多租户隔离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省—市—县—乡 四级纵向部署 + 横向多单位共建共享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3258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四级部署架构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560320" y="1783080"/>
            <a:ext cx="402336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2560320" y="178308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市级统一平台（一级）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40080" y="2651760"/>
            <a:ext cx="2377440" cy="4114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265176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A区平台（二级）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383280" y="2651760"/>
            <a:ext cx="2377440" cy="4114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3383280" y="265176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B县平台（二级）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126480" y="2651760"/>
            <a:ext cx="2377440" cy="4114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6126480" y="265176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C县平台（二级）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1371600" y="3383280"/>
            <a:ext cx="1828800" cy="384048"/>
          </a:xfrm>
          <a:prstGeom prst="rect">
            <a:avLst/>
          </a:prstGeom>
          <a:solidFill>
            <a:srgbClr val="A0522D"/>
          </a:solidFill>
          <a:ln/>
        </p:spPr>
      </p:sp>
      <p:sp>
        <p:nvSpPr>
          <p:cNvPr id="16" name="Text 14"/>
          <p:cNvSpPr/>
          <p:nvPr/>
        </p:nvSpPr>
        <p:spPr>
          <a:xfrm>
            <a:off x="1371600" y="338328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乡镇（三级）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657600" y="3383280"/>
            <a:ext cx="1828800" cy="384048"/>
          </a:xfrm>
          <a:prstGeom prst="rect">
            <a:avLst/>
          </a:prstGeom>
          <a:solidFill>
            <a:srgbClr val="A0522D"/>
          </a:solidFill>
          <a:ln/>
        </p:spPr>
      </p:sp>
      <p:sp>
        <p:nvSpPr>
          <p:cNvPr id="18" name="Text 16"/>
          <p:cNvSpPr/>
          <p:nvPr/>
        </p:nvSpPr>
        <p:spPr>
          <a:xfrm>
            <a:off x="3657600" y="338328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街道（三级）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0" y="3383280"/>
            <a:ext cx="1828800" cy="384048"/>
          </a:xfrm>
          <a:prstGeom prst="rect">
            <a:avLst/>
          </a:prstGeom>
          <a:solidFill>
            <a:srgbClr val="A0522D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0" y="338328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乡镇（三级）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572000" y="2240280"/>
            <a:ext cx="0" cy="41148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828800" y="2240280"/>
            <a:ext cx="5486400" cy="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828800" y="3063240"/>
            <a:ext cx="0" cy="32004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572000" y="3063240"/>
            <a:ext cx="0" cy="32004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15200" y="3063240"/>
            <a:ext cx="0" cy="32004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39776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多租户隔离机制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57200" y="4343400"/>
            <a:ext cx="1965960" cy="502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57200" y="4343400"/>
            <a:ext cx="45720" cy="502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4352544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数据隔离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94360" y="461772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tenant_id 字段实现行级数据隔离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2606040" y="4343400"/>
            <a:ext cx="1965960" cy="502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2606040" y="4343400"/>
            <a:ext cx="45720" cy="502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3" name="Text 31"/>
          <p:cNvSpPr/>
          <p:nvPr/>
        </p:nvSpPr>
        <p:spPr>
          <a:xfrm>
            <a:off x="2743200" y="4352544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流程隔离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743200" y="461772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通用流程共享 / 定制流程仅指定租户可见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754880" y="4343400"/>
            <a:ext cx="1965960" cy="502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4754880" y="4343400"/>
            <a:ext cx="45720" cy="502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7" name="Text 35"/>
          <p:cNvSpPr/>
          <p:nvPr/>
        </p:nvSpPr>
        <p:spPr>
          <a:xfrm>
            <a:off x="4892040" y="4352544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权限隔离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4892040" y="461772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每个租户独立机构、部门、岗位、用户体系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6903720" y="4343400"/>
            <a:ext cx="1965960" cy="502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6903720" y="4343400"/>
            <a:ext cx="45720" cy="502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1" name="Text 39"/>
          <p:cNvSpPr/>
          <p:nvPr/>
        </p:nvSpPr>
        <p:spPr>
          <a:xfrm>
            <a:off x="7040880" y="4352544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界面隔离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7040880" y="461772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独立 Logo、名称、主题色配置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11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实施路径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标准化交付流程 —— 12 周完成上线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508760"/>
            <a:ext cx="1280160" cy="1691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508760"/>
            <a:ext cx="128016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150876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第1-2周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30352" y="2029968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需求调研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30352" y="2304288"/>
            <a:ext cx="11338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梳理审批事项清单、流程现状、痛点需求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1737360" y="210312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</a:rPr>
              <a:t>→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874520" y="1508760"/>
            <a:ext cx="1280160" cy="1691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1874520" y="1508760"/>
            <a:ext cx="1280160" cy="4572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874520" y="150876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第3-4周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947672" y="2029968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流程建模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947672" y="2304288"/>
            <a:ext cx="11338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BPMN 流程设计、表单原型确认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154680" y="210312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</a:rPr>
              <a:t>→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3291840" y="1508760"/>
            <a:ext cx="1280160" cy="1691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91840" y="1508760"/>
            <a:ext cx="128016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0" name="Text 18"/>
          <p:cNvSpPr/>
          <p:nvPr/>
        </p:nvSpPr>
        <p:spPr>
          <a:xfrm>
            <a:off x="3291840" y="150876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第5-8周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364992" y="2029968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系统开发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364992" y="2304288"/>
            <a:ext cx="11338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流程实施、表单配置、系统对接开发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572000" y="210312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</a:rPr>
              <a:t>→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4709160" y="1508760"/>
            <a:ext cx="1280160" cy="1691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709160" y="1508760"/>
            <a:ext cx="1280160" cy="4572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4709160" y="150876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第9-10周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782312" y="2029968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联调测试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782312" y="2304288"/>
            <a:ext cx="11338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功能测试、性能测试、安全测试、UAT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5989320" y="210312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</a:rPr>
              <a:t>→</a:t>
            </a:r>
            <a:endParaRPr lang="en-US" sz="1800" dirty="0"/>
          </a:p>
        </p:txBody>
      </p:sp>
      <p:sp>
        <p:nvSpPr>
          <p:cNvPr id="30" name="Shape 28"/>
          <p:cNvSpPr/>
          <p:nvPr/>
        </p:nvSpPr>
        <p:spPr>
          <a:xfrm>
            <a:off x="6126480" y="1508760"/>
            <a:ext cx="1280160" cy="1691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126480" y="1508760"/>
            <a:ext cx="128016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2" name="Text 30"/>
          <p:cNvSpPr/>
          <p:nvPr/>
        </p:nvSpPr>
        <p:spPr>
          <a:xfrm>
            <a:off x="6126480" y="150876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第11周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199632" y="2029968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培训上线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199632" y="2304288"/>
            <a:ext cx="11338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管理员及用户培训、正式环境部署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7406640" y="2103120"/>
            <a:ext cx="182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</a:rPr>
              <a:t>→</a:t>
            </a:r>
            <a:endParaRPr lang="en-US" sz="1800" dirty="0"/>
          </a:p>
        </p:txBody>
      </p:sp>
      <p:sp>
        <p:nvSpPr>
          <p:cNvPr id="36" name="Shape 34"/>
          <p:cNvSpPr/>
          <p:nvPr/>
        </p:nvSpPr>
        <p:spPr>
          <a:xfrm>
            <a:off x="7543800" y="1508760"/>
            <a:ext cx="1280160" cy="1691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7543800" y="1508760"/>
            <a:ext cx="1280160" cy="4572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8" name="Text 36"/>
          <p:cNvSpPr/>
          <p:nvPr/>
        </p:nvSpPr>
        <p:spPr>
          <a:xfrm>
            <a:off x="7543800" y="150876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第12周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7616952" y="2029968"/>
            <a:ext cx="1133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试运行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7616952" y="2304288"/>
            <a:ext cx="113385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试运行 + 问题跟踪 + 优化调整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457200" y="3429000"/>
            <a:ext cx="8229600" cy="1417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640080" y="34747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交付物清单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640080" y="391363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审批流数字平台 1 套（含 PC + 移动端）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3383280" y="391363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典型业务流程模板（≥ 20 个预定义 BPMN 流程）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6126480" y="391363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系统管理员手册、用户操作手册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640080" y="429768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测试报告（功能、性能、安全）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3383280" y="429768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完整源码及数据库脚本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6126480" y="429768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1 年免费运维 + 7×24 技术支持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12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为什么选择 YqBoot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与传统 OA 厂商和完全自研的全面对比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1554480" cy="32004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132588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对比维度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011680" y="1325880"/>
            <a:ext cx="2743200" cy="32004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9" name="Text 7"/>
          <p:cNvSpPr/>
          <p:nvPr/>
        </p:nvSpPr>
        <p:spPr>
          <a:xfrm>
            <a:off x="2011680" y="13258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YqBoot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754880" y="1325880"/>
            <a:ext cx="2194560" cy="32004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1" name="Text 9"/>
          <p:cNvSpPr/>
          <p:nvPr/>
        </p:nvSpPr>
        <p:spPr>
          <a:xfrm>
            <a:off x="4754880" y="132588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传统 OA 厂商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949440" y="1325880"/>
            <a:ext cx="2011680" cy="32004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3" name="Text 11"/>
          <p:cNvSpPr/>
          <p:nvPr/>
        </p:nvSpPr>
        <p:spPr>
          <a:xfrm>
            <a:off x="6949440" y="13258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完全自研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7200" y="164592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开发周期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2011680" y="16459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2-3 个月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754880" y="164592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6-12 个月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949440" y="16459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12-24 个月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57200" y="1965960"/>
            <a:ext cx="15544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19" name="Text 17"/>
          <p:cNvSpPr/>
          <p:nvPr/>
        </p:nvSpPr>
        <p:spPr>
          <a:xfrm>
            <a:off x="457200" y="196596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流程引擎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2011680" y="1965960"/>
            <a:ext cx="274320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21" name="Text 19"/>
          <p:cNvSpPr/>
          <p:nvPr/>
        </p:nvSpPr>
        <p:spPr>
          <a:xfrm>
            <a:off x="2011680" y="19659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Flowable 7（开源、行业标准）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754880" y="1965960"/>
            <a:ext cx="219456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23" name="Text 21"/>
          <p:cNvSpPr/>
          <p:nvPr/>
        </p:nvSpPr>
        <p:spPr>
          <a:xfrm>
            <a:off x="4754880" y="196596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闭源自研引擎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949440" y="1965960"/>
            <a:ext cx="20116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25" name="Text 23"/>
          <p:cNvSpPr/>
          <p:nvPr/>
        </p:nvSpPr>
        <p:spPr>
          <a:xfrm>
            <a:off x="6949440" y="19659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从零构建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57200" y="228600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国产数据库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2011680" y="22860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达梦/人金/崖山全适配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754880" y="228600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需额外付费适配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949440" y="22860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需自行开发适配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57200" y="2606040"/>
            <a:ext cx="15544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31" name="Text 29"/>
          <p:cNvSpPr/>
          <p:nvPr/>
        </p:nvSpPr>
        <p:spPr>
          <a:xfrm>
            <a:off x="457200" y="26060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国密算法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2011680" y="2606040"/>
            <a:ext cx="274320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33" name="Text 31"/>
          <p:cNvSpPr/>
          <p:nvPr/>
        </p:nvSpPr>
        <p:spPr>
          <a:xfrm>
            <a:off x="2011680" y="26060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内置 SM2/SM3/SM4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754880" y="2606040"/>
            <a:ext cx="219456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35" name="Text 33"/>
          <p:cNvSpPr/>
          <p:nvPr/>
        </p:nvSpPr>
        <p:spPr>
          <a:xfrm>
            <a:off x="4754880" y="26060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需购买国密模块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6949440" y="2606040"/>
            <a:ext cx="20116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37" name="Text 35"/>
          <p:cNvSpPr/>
          <p:nvPr/>
        </p:nvSpPr>
        <p:spPr>
          <a:xfrm>
            <a:off x="6949440" y="26060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需自行实现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57200" y="292608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可视化设计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2011680" y="29260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拖拽式 BPMN + 表单设计器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4754880" y="292608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需购买设计器授权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6949440" y="29260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开发周期不计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457200" y="3246120"/>
            <a:ext cx="15544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43" name="Text 41"/>
          <p:cNvSpPr/>
          <p:nvPr/>
        </p:nvSpPr>
        <p:spPr>
          <a:xfrm>
            <a:off x="457200" y="324612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实施成本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2011680" y="3246120"/>
            <a:ext cx="274320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45" name="Text 43"/>
          <p:cNvSpPr/>
          <p:nvPr/>
        </p:nvSpPr>
        <p:spPr>
          <a:xfrm>
            <a:off x="2011680" y="32461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低（框架成熟，减60%编码）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4754880" y="3246120"/>
            <a:ext cx="219456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47" name="Text 45"/>
          <p:cNvSpPr/>
          <p:nvPr/>
        </p:nvSpPr>
        <p:spPr>
          <a:xfrm>
            <a:off x="4754880" y="324612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高（授权 + 实施费）</a:t>
            </a:r>
            <a:endParaRPr lang="en-US" sz="950" dirty="0"/>
          </a:p>
        </p:txBody>
      </p:sp>
      <p:sp>
        <p:nvSpPr>
          <p:cNvPr id="48" name="Shape 46"/>
          <p:cNvSpPr/>
          <p:nvPr/>
        </p:nvSpPr>
        <p:spPr>
          <a:xfrm>
            <a:off x="6949440" y="3246120"/>
            <a:ext cx="20116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49" name="Text 47"/>
          <p:cNvSpPr/>
          <p:nvPr/>
        </p:nvSpPr>
        <p:spPr>
          <a:xfrm>
            <a:off x="6949440" y="324612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高（人力成本）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457200" y="356616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源码交付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2011680" y="35661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100% 源码交付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4754880" y="356616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通常不交付</a:t>
            </a:r>
            <a:endParaRPr lang="en-US" sz="950" dirty="0"/>
          </a:p>
        </p:txBody>
      </p:sp>
      <p:sp>
        <p:nvSpPr>
          <p:cNvPr id="53" name="Text 51"/>
          <p:cNvSpPr/>
          <p:nvPr/>
        </p:nvSpPr>
        <p:spPr>
          <a:xfrm>
            <a:off x="6949440" y="356616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自主产权</a:t>
            </a:r>
            <a:endParaRPr lang="en-US" sz="950" dirty="0"/>
          </a:p>
        </p:txBody>
      </p:sp>
      <p:sp>
        <p:nvSpPr>
          <p:cNvPr id="54" name="Shape 52"/>
          <p:cNvSpPr/>
          <p:nvPr/>
        </p:nvSpPr>
        <p:spPr>
          <a:xfrm>
            <a:off x="457200" y="3886200"/>
            <a:ext cx="15544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55" name="Text 53"/>
          <p:cNvSpPr/>
          <p:nvPr/>
        </p:nvSpPr>
        <p:spPr>
          <a:xfrm>
            <a:off x="457200" y="388620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信创兼容</a:t>
            </a:r>
            <a:endParaRPr lang="en-US" sz="950" dirty="0"/>
          </a:p>
        </p:txBody>
      </p:sp>
      <p:sp>
        <p:nvSpPr>
          <p:cNvPr id="56" name="Shape 54"/>
          <p:cNvSpPr/>
          <p:nvPr/>
        </p:nvSpPr>
        <p:spPr>
          <a:xfrm>
            <a:off x="2011680" y="3886200"/>
            <a:ext cx="274320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57" name="Text 55"/>
          <p:cNvSpPr/>
          <p:nvPr/>
        </p:nvSpPr>
        <p:spPr>
          <a:xfrm>
            <a:off x="2011680" y="38862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已适配主流国产环境</a:t>
            </a:r>
            <a:endParaRPr lang="en-US" sz="950" dirty="0"/>
          </a:p>
        </p:txBody>
      </p:sp>
      <p:sp>
        <p:nvSpPr>
          <p:cNvPr id="58" name="Shape 56"/>
          <p:cNvSpPr/>
          <p:nvPr/>
        </p:nvSpPr>
        <p:spPr>
          <a:xfrm>
            <a:off x="4754880" y="3886200"/>
            <a:ext cx="219456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59" name="Text 57"/>
          <p:cNvSpPr/>
          <p:nvPr/>
        </p:nvSpPr>
        <p:spPr>
          <a:xfrm>
            <a:off x="4754880" y="388620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部分适配</a:t>
            </a:r>
            <a:endParaRPr lang="en-US" sz="950" dirty="0"/>
          </a:p>
        </p:txBody>
      </p:sp>
      <p:sp>
        <p:nvSpPr>
          <p:cNvPr id="60" name="Shape 58"/>
          <p:cNvSpPr/>
          <p:nvPr/>
        </p:nvSpPr>
        <p:spPr>
          <a:xfrm>
            <a:off x="6949440" y="3886200"/>
            <a:ext cx="2011680" cy="32004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61" name="Text 59"/>
          <p:cNvSpPr/>
          <p:nvPr/>
        </p:nvSpPr>
        <p:spPr>
          <a:xfrm>
            <a:off x="6949440" y="38862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需额外工作</a:t>
            </a:r>
            <a:endParaRPr lang="en-US" sz="950" dirty="0"/>
          </a:p>
        </p:txBody>
      </p:sp>
      <p:sp>
        <p:nvSpPr>
          <p:cNvPr id="62" name="Text 60"/>
          <p:cNvSpPr/>
          <p:nvPr/>
        </p:nvSpPr>
        <p:spPr>
          <a:xfrm>
            <a:off x="457200" y="42062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二次开发</a:t>
            </a:r>
            <a:endParaRPr lang="en-US" sz="950" dirty="0"/>
          </a:p>
        </p:txBody>
      </p:sp>
      <p:sp>
        <p:nvSpPr>
          <p:cNvPr id="63" name="Text 61"/>
          <p:cNvSpPr/>
          <p:nvPr/>
        </p:nvSpPr>
        <p:spPr>
          <a:xfrm>
            <a:off x="2011680" y="42062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标准 Spring Boot，低门槛</a:t>
            </a:r>
            <a:endParaRPr lang="en-US" sz="950" dirty="0"/>
          </a:p>
        </p:txBody>
      </p:sp>
      <p:sp>
        <p:nvSpPr>
          <p:cNvPr id="64" name="Text 62"/>
          <p:cNvSpPr/>
          <p:nvPr/>
        </p:nvSpPr>
        <p:spPr>
          <a:xfrm>
            <a:off x="4754880" y="420624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需厂商支持</a:t>
            </a:r>
            <a:endParaRPr lang="en-US" sz="950" dirty="0"/>
          </a:p>
        </p:txBody>
      </p:sp>
      <p:sp>
        <p:nvSpPr>
          <p:cNvPr id="65" name="Text 63"/>
          <p:cNvSpPr/>
          <p:nvPr/>
        </p:nvSpPr>
        <p:spPr>
          <a:xfrm>
            <a:off x="6949440" y="420624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自主可控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13</a:t>
            </a:r>
            <a:endParaRPr lang="en-US" sz="800" dirty="0"/>
          </a:p>
        </p:txBody>
      </p:sp>
      <p:sp>
        <p:nvSpPr>
          <p:cNvPr id="67" name="Shape 65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典型案例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来自各级政府部门的真实实践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2651760" cy="3291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2651760" cy="50292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4416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某市级行政审批局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162763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 个部门 · 200+ 审批事项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94360" y="1965960"/>
            <a:ext cx="2377440" cy="50292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19659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审批平均时长：15 天 → 3.5 天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85800" y="221284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群众满意度提升 42%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94360" y="2606040"/>
            <a:ext cx="2377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上线后覆盖全局所有审批事项，办事群众可通过公众号实时查看审批进度，实现【让数据多跑路、群众少跑腿】。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291840" y="1325880"/>
            <a:ext cx="2651760" cy="3291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91840" y="1325880"/>
            <a:ext cx="2651760" cy="50292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6" name="Text 14"/>
          <p:cNvSpPr/>
          <p:nvPr/>
        </p:nvSpPr>
        <p:spPr>
          <a:xfrm>
            <a:off x="3429000" y="134416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某省级卫健委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429000" y="162763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医疗机构审批 · 医师执业注册 · 公卫许可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3429000" y="1965960"/>
            <a:ext cx="2377440" cy="50292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19" name="Text 17"/>
          <p:cNvSpPr/>
          <p:nvPr/>
        </p:nvSpPr>
        <p:spPr>
          <a:xfrm>
            <a:off x="3520440" y="19659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跨处室审批：30 天 → 7 天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520440" y="221284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与省级政务网对接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429000" y="2606040"/>
            <a:ext cx="2377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将医疗机构审批、医师执业注册、公共卫生许可等多项审批纳入统一平台，实现【一件事一次办】。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126480" y="1325880"/>
            <a:ext cx="2651760" cy="3291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126480" y="1325880"/>
            <a:ext cx="2651760" cy="502920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24" name="Text 22"/>
          <p:cNvSpPr/>
          <p:nvPr/>
        </p:nvSpPr>
        <p:spPr>
          <a:xfrm>
            <a:off x="6263640" y="134416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某县农业农村局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263640" y="162763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惠农补贴 · 四级审批流转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6263640" y="1965960"/>
            <a:ext cx="2377440" cy="50292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27" name="Text 25"/>
          <p:cNvSpPr/>
          <p:nvPr/>
        </p:nvSpPr>
        <p:spPr>
          <a:xfrm>
            <a:off x="6355080" y="196596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补贴发放：60 天 → 15 天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355080" y="221284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错发漏发率降至 0.3%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6263640" y="2606040"/>
            <a:ext cx="23774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惠农补贴审批涉及村委会、乡镇、农业局、财政局多级流转，表单内置补贴标准自动计算，避免人为出错。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14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8B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3200400" y="2148840"/>
            <a:ext cx="27432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" y="137160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感谢聆听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914400" y="233172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14400" y="320040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8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YqBoot 企业级敏捷开发平台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汇报提纲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1325880"/>
            <a:ext cx="7863840" cy="4846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380744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417320" y="1380744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建设背景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246120" y="138074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数字政府趋势下审批流程面临的六大痛点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40080" y="1901952"/>
            <a:ext cx="7863840" cy="484632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1956816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417320" y="1956816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解决方案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246120" y="195681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可视化设计—灵活配置—智能流转—全程监控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40080" y="2478024"/>
            <a:ext cx="7863840" cy="4846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253288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417320" y="253288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核心能力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246120" y="2532888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流程设计器 / 表单设计器 / 审批引擎 / 监控预警 / 安全合规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40080" y="3054096"/>
            <a:ext cx="7863840" cy="484632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19" name="Text 17"/>
          <p:cNvSpPr/>
          <p:nvPr/>
        </p:nvSpPr>
        <p:spPr>
          <a:xfrm>
            <a:off x="777240" y="3108960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417320" y="310896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应用场景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246120" y="31089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公文流转 / 行政审批 / 人事 / 财务 / 项目 / 跨部门协同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40080" y="3630168"/>
            <a:ext cx="7863840" cy="48463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3" name="Text 21"/>
          <p:cNvSpPr/>
          <p:nvPr/>
        </p:nvSpPr>
        <p:spPr>
          <a:xfrm>
            <a:off x="777240" y="3685032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417320" y="3685032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信创与部署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3246120" y="36850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7种数据库适配 / 多级多租户 / 12周交付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4206240"/>
            <a:ext cx="7863840" cy="484632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27" name="Text 25"/>
          <p:cNvSpPr/>
          <p:nvPr/>
        </p:nvSpPr>
        <p:spPr>
          <a:xfrm>
            <a:off x="777240" y="4261104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417320" y="4261104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优势与案例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3246120" y="4261104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传统OA / 自研对比 + 3个典型案例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02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建设背景与痛点分析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传统审批模式在数字化转型中面临的六大核心挑战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54864" cy="150876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43560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🔒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051560" y="14173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流程固化滞后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0080" y="182880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政策调整后系统改造周期长，每次变更都需重新开发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291840" y="132588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91840" y="1325880"/>
            <a:ext cx="54864" cy="150876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3" name="Text 11"/>
          <p:cNvSpPr/>
          <p:nvPr/>
        </p:nvSpPr>
        <p:spPr>
          <a:xfrm>
            <a:off x="3474720" y="143560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⏱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886200" y="14173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审批效率低下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474720" y="182880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跨部门审批需人工传递，涉及 5+ 部门时周期延至数周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126480" y="132588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126480" y="1325880"/>
            <a:ext cx="54864" cy="150876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8" name="Text 16"/>
          <p:cNvSpPr/>
          <p:nvPr/>
        </p:nvSpPr>
        <p:spPr>
          <a:xfrm>
            <a:off x="6309360" y="143560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⚠️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720840" y="141732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合规风险难控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309360" y="182880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审批节点和时限依赖人工记忆，超期未批、越权审批频发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57200" y="301752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7200" y="3017520"/>
            <a:ext cx="54864" cy="150876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" y="312724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🏝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1051560" y="310896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数据孤岛严重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40080" y="352044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各部门系统独立运行，数据不互通，流程无法贯通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3291840" y="301752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3291840" y="3017520"/>
            <a:ext cx="54864" cy="150876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8" name="Text 26"/>
          <p:cNvSpPr/>
          <p:nvPr/>
        </p:nvSpPr>
        <p:spPr>
          <a:xfrm>
            <a:off x="3474720" y="312724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🖥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3886200" y="310896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国产化适配不足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3474720" y="352044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依赖 Oracle/SQL Server 等商业数据库，不满足信创要求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6126480" y="3017520"/>
            <a:ext cx="269748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6126480" y="3017520"/>
            <a:ext cx="54864" cy="150876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3" name="Text 31"/>
          <p:cNvSpPr/>
          <p:nvPr/>
        </p:nvSpPr>
        <p:spPr>
          <a:xfrm>
            <a:off x="6309360" y="3127248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🏢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6720840" y="3108960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多级管理缺失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6309360" y="352044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市县乡村多级单位共建，权限边界模糊、数据隔离困难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03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解决方案架构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可视化设计 — 灵活配置 — 智能流转 — 全程监控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71600" y="1417320"/>
            <a:ext cx="1188720" cy="502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1371600" y="141732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用户层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651760" y="1417320"/>
            <a:ext cx="5303520" cy="50292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9" name="Text 7"/>
          <p:cNvSpPr/>
          <p:nvPr/>
        </p:nvSpPr>
        <p:spPr>
          <a:xfrm>
            <a:off x="2788920" y="141732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 浏览器    |    移动端 H5    |    政务 APP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1965960" y="1920240"/>
            <a:ext cx="0" cy="13716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371600" y="2057400"/>
            <a:ext cx="1188720" cy="502920"/>
          </a:xfrm>
          <a:prstGeom prst="rect">
            <a:avLst/>
          </a:prstGeom>
          <a:solidFill>
            <a:srgbClr val="A52A2A"/>
          </a:solidFill>
          <a:ln/>
        </p:spPr>
      </p:sp>
      <p:sp>
        <p:nvSpPr>
          <p:cNvPr id="12" name="Text 10"/>
          <p:cNvSpPr/>
          <p:nvPr/>
        </p:nvSpPr>
        <p:spPr>
          <a:xfrm>
            <a:off x="1371600" y="205740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应用层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651760" y="2057400"/>
            <a:ext cx="5303520" cy="50292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14" name="Text 12"/>
          <p:cNvSpPr/>
          <p:nvPr/>
        </p:nvSpPr>
        <p:spPr>
          <a:xfrm>
            <a:off x="2788920" y="205740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公文流转  ·  行政审批  ·  人事管理  ·  财务报销  ·  项目立项  ·  跨部门协同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965960" y="2560320"/>
            <a:ext cx="0" cy="13716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371600" y="2697480"/>
            <a:ext cx="1188720" cy="50292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7" name="Text 15"/>
          <p:cNvSpPr/>
          <p:nvPr/>
        </p:nvSpPr>
        <p:spPr>
          <a:xfrm>
            <a:off x="1371600" y="269748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流程引擎层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651760" y="2697480"/>
            <a:ext cx="5303520" cy="50292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19" name="Text 17"/>
          <p:cNvSpPr/>
          <p:nvPr/>
        </p:nvSpPr>
        <p:spPr>
          <a:xfrm>
            <a:off x="2788920" y="269748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Flowable 7 引擎  |  BPMN 可视化设计器  |  智能表单设计器  |  规则引擎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1965960" y="3200400"/>
            <a:ext cx="0" cy="13716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371600" y="3337560"/>
            <a:ext cx="1188720" cy="502920"/>
          </a:xfrm>
          <a:prstGeom prst="rect">
            <a:avLst/>
          </a:prstGeom>
          <a:solidFill>
            <a:srgbClr val="5C0000"/>
          </a:solidFill>
          <a:ln/>
        </p:spPr>
      </p:sp>
      <p:sp>
        <p:nvSpPr>
          <p:cNvPr id="22" name="Text 20"/>
          <p:cNvSpPr/>
          <p:nvPr/>
        </p:nvSpPr>
        <p:spPr>
          <a:xfrm>
            <a:off x="1371600" y="333756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基础设施层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2651760" y="3337560"/>
            <a:ext cx="5303520" cy="502920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24" name="Text 22"/>
          <p:cNvSpPr/>
          <p:nvPr/>
        </p:nvSpPr>
        <p:spPr>
          <a:xfrm>
            <a:off x="2788920" y="333756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达梦 / 人金 / 崖山 / MySQL  |  Redis  |  MinIO  |  SM2 / SM3 / SM4 国密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40080" y="4160520"/>
            <a:ext cx="1874520" cy="640080"/>
          </a:xfrm>
          <a:prstGeom prst="rect">
            <a:avLst/>
          </a:prstGeom>
          <a:solidFill>
            <a:srgbClr val="FAF8F2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" y="41605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30+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1508760" y="4160520"/>
            <a:ext cx="1005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表单字段类型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2743200" y="4160520"/>
            <a:ext cx="1874520" cy="640080"/>
          </a:xfrm>
          <a:prstGeom prst="rect">
            <a:avLst/>
          </a:prstGeom>
          <a:solidFill>
            <a:srgbClr val="FAF8F2"/>
          </a:solidFill>
          <a:ln/>
        </p:spPr>
      </p:sp>
      <p:sp>
        <p:nvSpPr>
          <p:cNvPr id="29" name="Text 27"/>
          <p:cNvSpPr/>
          <p:nvPr/>
        </p:nvSpPr>
        <p:spPr>
          <a:xfrm>
            <a:off x="2743200" y="41605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3611880" y="4160520"/>
            <a:ext cx="1005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国产数据库适配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846320" y="4160520"/>
            <a:ext cx="1874520" cy="640080"/>
          </a:xfrm>
          <a:prstGeom prst="rect">
            <a:avLst/>
          </a:prstGeom>
          <a:solidFill>
            <a:srgbClr val="FAF8F2"/>
          </a:solidFill>
          <a:ln/>
        </p:spPr>
      </p:sp>
      <p:sp>
        <p:nvSpPr>
          <p:cNvPr id="32" name="Text 30"/>
          <p:cNvSpPr/>
          <p:nvPr/>
        </p:nvSpPr>
        <p:spPr>
          <a:xfrm>
            <a:off x="4846320" y="41605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12周</a:t>
            </a:r>
            <a:endParaRPr lang="en-US" sz="2200" dirty="0"/>
          </a:p>
        </p:txBody>
      </p:sp>
      <p:sp>
        <p:nvSpPr>
          <p:cNvPr id="33" name="Text 31"/>
          <p:cNvSpPr/>
          <p:nvPr/>
        </p:nvSpPr>
        <p:spPr>
          <a:xfrm>
            <a:off x="5715000" y="4160520"/>
            <a:ext cx="1005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标准交付周期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949440" y="4160520"/>
            <a:ext cx="1874520" cy="640080"/>
          </a:xfrm>
          <a:prstGeom prst="rect">
            <a:avLst/>
          </a:prstGeom>
          <a:solidFill>
            <a:srgbClr val="FAF8F2"/>
          </a:solidFill>
          <a:ln/>
        </p:spPr>
      </p:sp>
      <p:sp>
        <p:nvSpPr>
          <p:cNvPr id="35" name="Text 33"/>
          <p:cNvSpPr/>
          <p:nvPr/>
        </p:nvSpPr>
        <p:spPr>
          <a:xfrm>
            <a:off x="6949440" y="41605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60%+</a:t>
            </a:r>
            <a:endParaRPr lang="en-US" sz="2200" dirty="0"/>
          </a:p>
        </p:txBody>
      </p:sp>
      <p:sp>
        <p:nvSpPr>
          <p:cNvPr id="36" name="Text 34"/>
          <p:cNvSpPr/>
          <p:nvPr/>
        </p:nvSpPr>
        <p:spPr>
          <a:xfrm>
            <a:off x="7818120" y="4160520"/>
            <a:ext cx="1005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编码减少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04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核心能力：流程设计器 &amp; 表单设计器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 BPMN 2.0 标准的可视化拖拽设计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397764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BPMN 可视化流程设计器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94360" y="1965960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1901952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用户任务 / 服务任务 / 排他 &amp; 并行网关 / 子流程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94360" y="2441448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2377440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基于表单字段的动态条件路由（如金额&gt;10万走党委会）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94360" y="2916936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2852928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会签（全部通过）/ 或签（一票即可）/ 加签（临时增人）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94360" y="3392424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3328416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流程版本管理：历史留存、对比、一键回滚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94360" y="3867912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8680" y="3803904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设计完成后一键部署，即时生效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70916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09160" y="1325880"/>
            <a:ext cx="3977640" cy="4572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484632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智能表单设计器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846320" y="1965960"/>
            <a:ext cx="164592" cy="164592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3" name="Text 21"/>
          <p:cNvSpPr/>
          <p:nvPr/>
        </p:nvSpPr>
        <p:spPr>
          <a:xfrm>
            <a:off x="5120640" y="1901952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30+ 字段类型：文本、下拉、日期、附件、手写签名、定位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846320" y="2441448"/>
            <a:ext cx="164592" cy="164592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5" name="Text 23"/>
          <p:cNvSpPr/>
          <p:nvPr/>
        </p:nvSpPr>
        <p:spPr>
          <a:xfrm>
            <a:off x="5120640" y="2377440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字段联动规则：显隐条件、自动赋值、前端校验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846320" y="2916936"/>
            <a:ext cx="164592" cy="164592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7" name="Text 25"/>
          <p:cNvSpPr/>
          <p:nvPr/>
        </p:nvSpPr>
        <p:spPr>
          <a:xfrm>
            <a:off x="5120640" y="2852928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电子签章区域：预设签章位置，自动触发签章流程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846320" y="3392424"/>
            <a:ext cx="164592" cy="164592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9" name="Text 27"/>
          <p:cNvSpPr/>
          <p:nvPr/>
        </p:nvSpPr>
        <p:spPr>
          <a:xfrm>
            <a:off x="5120640" y="3328416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表单模板库：出差、请假、报销等标准表单跨部门复用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4846320" y="3867912"/>
            <a:ext cx="164592" cy="164592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1" name="Text 29"/>
          <p:cNvSpPr/>
          <p:nvPr/>
        </p:nvSpPr>
        <p:spPr>
          <a:xfrm>
            <a:off x="5120640" y="3803904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与 BPMN 流程节点绑定，提交流程后自动写入业务表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05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核心能力：审批流转引擎 &amp; 监控预警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串行/并行/回退/转办/加签 — 覆盖全部审批场景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4937760" cy="3383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4937760" cy="41148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44168"/>
            <a:ext cx="46634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审批流转引擎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18470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串行/并行审批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2651760" y="1847088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顺序审批、并行会签、条件分支、子流程嵌套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40080" y="2258568"/>
            <a:ext cx="466344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3042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转办/加签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2651760" y="2304288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任务灵活转交，审批中途临时增加审批节点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40080" y="2715768"/>
            <a:ext cx="466344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27614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退回/驳回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2651760" y="2761488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退回上一步 / 退回发起人 / 驳回至指定节点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40080" y="3172968"/>
            <a:ext cx="466344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32186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时效控制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2651760" y="3218688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每节点设定处理时限，超时自动预警并升级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40080" y="3630168"/>
            <a:ext cx="466344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0080" y="36758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候选人机制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2651760" y="3675888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按岗位 / 角色 / 部门 / 人员灵活分配审批权限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4087368"/>
            <a:ext cx="4663440" cy="0"/>
          </a:xfrm>
          <a:prstGeom prst="line">
            <a:avLst/>
          </a:prstGeom>
          <a:noFill/>
          <a:ln w="3810">
            <a:solidFill>
              <a:srgbClr val="E2DCC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4133088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委托代办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2651760" y="4133088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审批人外出时设置委托代理人，审批自动路由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5577840" y="1325880"/>
            <a:ext cx="3108960" cy="1508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5577840" y="1325880"/>
            <a:ext cx="3108960" cy="4114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8" name="Text 26"/>
          <p:cNvSpPr/>
          <p:nvPr/>
        </p:nvSpPr>
        <p:spPr>
          <a:xfrm>
            <a:off x="5715000" y="1344168"/>
            <a:ext cx="28346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监控与预警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715000" y="1874520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实时仪表盘：审批量/时长/超期率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715000" y="2130552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流程追踪：流程图高亮进度回溯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715000" y="2386584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超期自动预警升级至上级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715000" y="2642616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按部门/岗位/个人效能分析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5577840" y="3017520"/>
            <a:ext cx="3108960" cy="1691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5577840" y="3017520"/>
            <a:ext cx="3108960" cy="411480"/>
          </a:xfrm>
          <a:prstGeom prst="rect">
            <a:avLst/>
          </a:prstGeom>
          <a:solidFill>
            <a:srgbClr val="5C0000"/>
          </a:solidFill>
          <a:ln/>
        </p:spPr>
      </p:sp>
      <p:sp>
        <p:nvSpPr>
          <p:cNvPr id="35" name="Text 33"/>
          <p:cNvSpPr/>
          <p:nvPr/>
        </p:nvSpPr>
        <p:spPr>
          <a:xfrm>
            <a:off x="5715000" y="3035808"/>
            <a:ext cx="28346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安全合规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5715000" y="3566160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国密 SM2 加密登录、SM3/SM4 可选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715000" y="3822192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审批留痕：操作人/时间/意见/附件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715000" y="4078224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数据防篡改，全程审计可追溯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5715000" y="4334256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三员分立，符合等保二/三级要求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06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典型场景：公文流转 &amp; 行政审批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政府机关内部文件流转 + 面向群众的行政许可全流程管理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397764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公文流转审批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31520" y="1965960"/>
            <a:ext cx="3383280" cy="29260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1965960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拟稿人拟稿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31520" y="2221992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731520" y="2313432"/>
            <a:ext cx="3383280" cy="2926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2313432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科室负责人审核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31520" y="2569464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731520" y="2660904"/>
            <a:ext cx="3383280" cy="29260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2660904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办公室核稿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31520" y="2916936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731520" y="3008376"/>
            <a:ext cx="3383280" cy="2926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3008376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会签（相关部门）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31520" y="3264408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731520" y="3355848"/>
            <a:ext cx="3383280" cy="29260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2" name="Text 20"/>
          <p:cNvSpPr/>
          <p:nvPr/>
        </p:nvSpPr>
        <p:spPr>
          <a:xfrm>
            <a:off x="731520" y="3355848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分管领导审签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731520" y="3611880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731520" y="3703320"/>
            <a:ext cx="3383280" cy="2926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5" name="Text 23"/>
          <p:cNvSpPr/>
          <p:nvPr/>
        </p:nvSpPr>
        <p:spPr>
          <a:xfrm>
            <a:off x="731520" y="3703320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主要领导签发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31520" y="3959352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731520" y="4050792"/>
            <a:ext cx="3383280" cy="29260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8" name="Text 26"/>
          <p:cNvSpPr/>
          <p:nvPr/>
        </p:nvSpPr>
        <p:spPr>
          <a:xfrm>
            <a:off x="731520" y="4050792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编号印发归档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70916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709160" y="1325880"/>
            <a:ext cx="3977640" cy="4572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Text 29"/>
          <p:cNvSpPr/>
          <p:nvPr/>
        </p:nvSpPr>
        <p:spPr>
          <a:xfrm>
            <a:off x="484632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行政审批事项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4846320" y="1965960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3" name="Text 31"/>
          <p:cNvSpPr/>
          <p:nvPr/>
        </p:nvSpPr>
        <p:spPr>
          <a:xfrm>
            <a:off x="5166360" y="1965960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窗口受理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355080" y="196596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群众/企业提交申请材料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846320" y="2441448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6" name="Text 34"/>
          <p:cNvSpPr/>
          <p:nvPr/>
        </p:nvSpPr>
        <p:spPr>
          <a:xfrm>
            <a:off x="5166360" y="2441448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材料初审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355080" y="2441448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不全→补正告知；齐全→核查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4846320" y="2916936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9" name="Text 37"/>
          <p:cNvSpPr/>
          <p:nvPr/>
        </p:nvSpPr>
        <p:spPr>
          <a:xfrm>
            <a:off x="5166360" y="2916936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现场核查/评审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6355080" y="2916936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实地核查或专家评审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4846320" y="3392424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2" name="Text 40"/>
          <p:cNvSpPr/>
          <p:nvPr/>
        </p:nvSpPr>
        <p:spPr>
          <a:xfrm>
            <a:off x="5166360" y="339242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科室审查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6355080" y="3392424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提出初步审查意见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4846320" y="3867912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5" name="Text 43"/>
          <p:cNvSpPr/>
          <p:nvPr/>
        </p:nvSpPr>
        <p:spPr>
          <a:xfrm>
            <a:off x="5166360" y="3867912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领导审批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6355080" y="386791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分管/主要领导分级审批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4846320" y="4343400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8" name="Text 46"/>
          <p:cNvSpPr/>
          <p:nvPr/>
        </p:nvSpPr>
        <p:spPr>
          <a:xfrm>
            <a:off x="5166360" y="4343400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制作证书/送达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6355080" y="434340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电子签章 + 公告送达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07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典型场景：人事管理 &amp; 财务报销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人员全生命周期审批 + 支出标准控制与分级审批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397764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人事管理审批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94360" y="1965960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192024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人员招录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874520" y="192024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用人部门申请→人事科审核→编办核编→领导签批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94360" y="2441448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868680" y="239572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职级晋升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874520" y="2395728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申报→推荐→资格审查→民主测评→党组会→公示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94360" y="2916936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68680" y="2871216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请假审批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874520" y="2871216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申请→科室审批→(≥3天)分管领导审批→人事备案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594360" y="3392424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Text 17"/>
          <p:cNvSpPr/>
          <p:nvPr/>
        </p:nvSpPr>
        <p:spPr>
          <a:xfrm>
            <a:off x="868680" y="3346704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调动审批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874520" y="334670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调入申请→调出同意→人事科审核→编办审批→签批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3867912"/>
            <a:ext cx="164592" cy="1645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868680" y="3822192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退休审批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874520" y="382219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个人申请→科室确认→人事科核算→领导审批→归档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70916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709160" y="1325880"/>
            <a:ext cx="3977640" cy="4572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484632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财务报销审批（分级授权）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4846320" y="1965960"/>
            <a:ext cx="3657600" cy="438912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28" name="Shape 26"/>
          <p:cNvSpPr/>
          <p:nvPr/>
        </p:nvSpPr>
        <p:spPr>
          <a:xfrm>
            <a:off x="4846320" y="1965960"/>
            <a:ext cx="54864" cy="438912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29" name="Text 27"/>
          <p:cNvSpPr/>
          <p:nvPr/>
        </p:nvSpPr>
        <p:spPr>
          <a:xfrm>
            <a:off x="5029200" y="1965960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≤2,000元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126480" y="1965960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科室负责人审批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846320" y="2496312"/>
            <a:ext cx="3657600" cy="438912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32" name="Shape 30"/>
          <p:cNvSpPr/>
          <p:nvPr/>
        </p:nvSpPr>
        <p:spPr>
          <a:xfrm>
            <a:off x="4846320" y="2496312"/>
            <a:ext cx="54864" cy="43891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3" name="Text 31"/>
          <p:cNvSpPr/>
          <p:nvPr/>
        </p:nvSpPr>
        <p:spPr>
          <a:xfrm>
            <a:off x="5029200" y="2496312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2K-1万元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126480" y="2496312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科室负责人 → 分管领导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46320" y="3026664"/>
            <a:ext cx="3657600" cy="438912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36" name="Shape 34"/>
          <p:cNvSpPr/>
          <p:nvPr/>
        </p:nvSpPr>
        <p:spPr>
          <a:xfrm>
            <a:off x="4846320" y="3026664"/>
            <a:ext cx="54864" cy="438912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37" name="Text 35"/>
          <p:cNvSpPr/>
          <p:nvPr/>
        </p:nvSpPr>
        <p:spPr>
          <a:xfrm>
            <a:off x="5029200" y="3026664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1万-5万元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6126480" y="3026664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科室 → 分管领导 → 主要领导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4846320" y="3557016"/>
            <a:ext cx="3657600" cy="438912"/>
          </a:xfrm>
          <a:prstGeom prst="rect">
            <a:avLst/>
          </a:prstGeom>
          <a:solidFill>
            <a:srgbClr val="F5F4EE"/>
          </a:solidFill>
          <a:ln/>
        </p:spPr>
      </p:sp>
      <p:sp>
        <p:nvSpPr>
          <p:cNvPr id="40" name="Shape 38"/>
          <p:cNvSpPr/>
          <p:nvPr/>
        </p:nvSpPr>
        <p:spPr>
          <a:xfrm>
            <a:off x="4846320" y="3557016"/>
            <a:ext cx="54864" cy="438912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1" name="Text 39"/>
          <p:cNvSpPr/>
          <p:nvPr/>
        </p:nvSpPr>
        <p:spPr>
          <a:xfrm>
            <a:off x="5029200" y="3557016"/>
            <a:ext cx="10972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&gt;5万元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6126480" y="3557016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科室 → 分管领导 → 党组会集体研究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4892040" y="406908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标准内嵌：差旅住宿/伙食补助按地区级别自动计算，超标预警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4892040" y="4315968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预算关联：报销金额实时核减部门预算，超额自动阻断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08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8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B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典型场景：项目立项 &amp; 跨部门协同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政府投资项目全流程审批 + 多部门联合办理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1051560"/>
            <a:ext cx="22860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25880"/>
            <a:ext cx="3977640" cy="45720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项目立项审批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31520" y="1920240"/>
            <a:ext cx="3383280" cy="27432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192024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项目建议书编制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31520" y="2157984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731520" y="2258568"/>
            <a:ext cx="3383280" cy="2743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225856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发改部门初审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31520" y="2496312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731520" y="2596896"/>
            <a:ext cx="3383280" cy="27432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2596896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专家评审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31520" y="2834640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731520" y="2935224"/>
            <a:ext cx="3383280" cy="2743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2935224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财政部门资金审核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31520" y="3172968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731520" y="3273552"/>
            <a:ext cx="3383280" cy="27432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2" name="Text 20"/>
          <p:cNvSpPr/>
          <p:nvPr/>
        </p:nvSpPr>
        <p:spPr>
          <a:xfrm>
            <a:off x="731520" y="3273552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国土/环保等部门意见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731520" y="3511296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731520" y="3611880"/>
            <a:ext cx="3383280" cy="2743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5" name="Text 23"/>
          <p:cNvSpPr/>
          <p:nvPr/>
        </p:nvSpPr>
        <p:spPr>
          <a:xfrm>
            <a:off x="731520" y="361188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政府常务会审议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31520" y="3849624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731520" y="3950208"/>
            <a:ext cx="3383280" cy="274320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28" name="Text 26"/>
          <p:cNvSpPr/>
          <p:nvPr/>
        </p:nvSpPr>
        <p:spPr>
          <a:xfrm>
            <a:off x="731520" y="395020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发改部门批复立项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731520" y="4187952"/>
            <a:ext cx="3383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▼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731520" y="4288536"/>
            <a:ext cx="3383280" cy="2743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Text 29"/>
          <p:cNvSpPr/>
          <p:nvPr/>
        </p:nvSpPr>
        <p:spPr>
          <a:xfrm>
            <a:off x="731520" y="4288536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纳入年度投资计划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709160" y="1325880"/>
            <a:ext cx="3977640" cy="32461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16200000">
              <a:srgbClr val="000000">
                <a:alpha val="8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709160" y="1325880"/>
            <a:ext cx="3977640" cy="4572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4846320" y="1344168"/>
            <a:ext cx="3703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跨部门协同审批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4846320" y="1965960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6" name="Text 34"/>
          <p:cNvSpPr/>
          <p:nvPr/>
        </p:nvSpPr>
        <p:spPr>
          <a:xfrm>
            <a:off x="5166360" y="196596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并行会签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5166360" y="2148840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同时推送多个部门，互不等待，各自独立审批，汇总后继续流转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846320" y="2441448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39" name="Text 37"/>
          <p:cNvSpPr/>
          <p:nvPr/>
        </p:nvSpPr>
        <p:spPr>
          <a:xfrm>
            <a:off x="5166360" y="244144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串行联审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5166360" y="262432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前一部门审批结论作为后续部门的前置条件，确保流程有序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846320" y="2916936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2" name="Text 40"/>
          <p:cNvSpPr/>
          <p:nvPr/>
        </p:nvSpPr>
        <p:spPr>
          <a:xfrm>
            <a:off x="5166360" y="2916936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牵头部门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5166360" y="3099816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指定牵头部门负责催办、汇总、反馈各协办部门的审批意见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4846320" y="3392424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5" name="Text 43"/>
          <p:cNvSpPr/>
          <p:nvPr/>
        </p:nvSpPr>
        <p:spPr>
          <a:xfrm>
            <a:off x="5166360" y="3392424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会商纪要</a:t>
            </a:r>
            <a:endParaRPr lang="en-US" sz="1150" dirty="0"/>
          </a:p>
        </p:txBody>
      </p:sp>
      <p:sp>
        <p:nvSpPr>
          <p:cNvPr id="46" name="Text 44"/>
          <p:cNvSpPr/>
          <p:nvPr/>
        </p:nvSpPr>
        <p:spPr>
          <a:xfrm>
            <a:off x="5166360" y="3575304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多部门会商后自动生成会议纪要，流转至各参与方确认归档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4846320" y="3867912"/>
            <a:ext cx="201168" cy="201168"/>
          </a:xfrm>
          <a:prstGeom prst="rect">
            <a:avLst/>
          </a:prstGeom>
          <a:solidFill>
            <a:srgbClr val="8B0000"/>
          </a:solidFill>
          <a:ln/>
        </p:spPr>
      </p:sp>
      <p:sp>
        <p:nvSpPr>
          <p:cNvPr id="48" name="Text 46"/>
          <p:cNvSpPr/>
          <p:nvPr/>
        </p:nvSpPr>
        <p:spPr>
          <a:xfrm>
            <a:off x="5166360" y="3867912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C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意见征询</a:t>
            </a:r>
            <a:endParaRPr lang="en-US" sz="1150" dirty="0"/>
          </a:p>
        </p:txBody>
      </p:sp>
      <p:sp>
        <p:nvSpPr>
          <p:cNvPr id="49" name="Text 47"/>
          <p:cNvSpPr/>
          <p:nvPr/>
        </p:nvSpPr>
        <p:spPr>
          <a:xfrm>
            <a:off x="5166360" y="4050792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向相关部门发起意见征询，限期回复，超期自动提醒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政府审批流解决方案  ·  09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457200" y="4754880"/>
            <a:ext cx="8229600" cy="0"/>
          </a:xfrm>
          <a:prstGeom prst="line">
            <a:avLst/>
          </a:prstGeom>
          <a:noFill/>
          <a:ln w="6350">
            <a:solidFill>
              <a:srgbClr val="E2DCC8"/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政府审批流解决方案</dc:title>
  <dc:subject>PptxGenJS Presentation</dc:subject>
  <dc:creator>YqBoot</dc:creator>
  <cp:lastModifiedBy>YqBoot</cp:lastModifiedBy>
  <cp:revision>1</cp:revision>
  <dcterms:created xsi:type="dcterms:W3CDTF">2026-05-26T03:23:00Z</dcterms:created>
  <dcterms:modified xsi:type="dcterms:W3CDTF">2026-05-26T03:23:00Z</dcterms:modified>
</cp:coreProperties>
</file>