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097280"/>
            <a:ext cx="54864" cy="219456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109728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1097280" y="20116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企业级敏捷开发平台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097280" y="27432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一套平台 · 多种场景 · 快速交付 · 安全可控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3840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v4.9.0.RELEASE    |    Spring Boot 3.5    |    Vue 3 + Vite 5    |    Java 17    |    信创全栈适配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开发工具 — 效率核心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60120"/>
            <a:ext cx="4389120" cy="141732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0058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代码生成器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325880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73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选择数据源 → 选择表 → 配置包名 → 一键生成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40080" y="1600200"/>
            <a:ext cx="4023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Entity + VO + Controller + Service + Mapper + XML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种数据库 DDL 建表语句一键生成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Beetl 模板引擎支持定制 · 多数据源切换生成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514600"/>
            <a:ext cx="4389120" cy="141732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" y="256032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表单设计器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29260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拖拽式可视化表单设计，30+ 字段类型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表单联动 / 显隐 / 禁用 / 计算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丰富校验规则 · 与 Flowable 工作流无缝集成</a:t>
            </a:r>
            <a:endParaRPr lang="en-US" sz="10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120640" y="960120"/>
          <a:ext cx="3566160" cy="914400"/>
        </p:xfrm>
        <a:graphic>
          <a:graphicData uri="http://schemas.openxmlformats.org/drawingml/2006/table">
            <a:tbl>
              <a:tblPr/>
              <a:tblGrid>
                <a:gridCol w="1280160"/>
                <a:gridCol w="2286000"/>
              </a:tblGrid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企业级能力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说明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对象存储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MinIO/阿里云/Tencent/华为云/七牛/S3(7种)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短信服务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阿里云/Tencent/七牛/云片(4种)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报表引擎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uReport2 Web设计器 导出PDF/Excel/Word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国际化i18n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前后端完整国际化 中/英文 可扩展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第三方登录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微信/企业微信/钉钉/QQ/GitHub/Gitee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API密钥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Key管理 调用频次限制 日志追踪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规则引擎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LiteFlow + LiteRule 复杂业务编排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XSS防护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Jackson清洗 + 表单清洗 + 白名单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分布式锁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@RedisLock注解 @RedisDebounce防重复提交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字段加密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@FieldEncrypt AES/DES/SM4/Base64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数据审计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@DataRecord 新旧值对比 多级粒度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链路追踪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5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SkyWalking APM + Seata分布式事务</a:t>
                      </a:r>
                      <a:endParaRPr lang="en-US" sz="7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3" name="Text 10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安全合规体系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多层纵深防御 · 等保 2.0 三级 · 密码法 · 数据安全法 · GDPR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2011680" cy="33832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97280"/>
            <a:ext cx="2011680" cy="45720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7" name="Text 5"/>
          <p:cNvSpPr/>
          <p:nvPr/>
        </p:nvSpPr>
        <p:spPr>
          <a:xfrm>
            <a:off x="365760" y="10972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传输安全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691640"/>
            <a:ext cx="173736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 强制加密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SM2 国密传输加密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XSS / CSRF 防护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SQL 注入防护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CORS 安全策略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Nonce 防重放攻击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560320" y="1097280"/>
            <a:ext cx="2011680" cy="33832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560320" y="1097280"/>
            <a:ext cx="2011680" cy="45720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1" name="Text 9"/>
          <p:cNvSpPr/>
          <p:nvPr/>
        </p:nvSpPr>
        <p:spPr>
          <a:xfrm>
            <a:off x="2560320" y="10972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认证安全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697480" y="1691640"/>
            <a:ext cx="173736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OAuth2 标准认证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JWT 令牌校验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双因子认证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连续失败锁定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SSO 单点登录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 并发排队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754880" y="1097280"/>
            <a:ext cx="2011680" cy="33832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54880" y="1097280"/>
            <a:ext cx="2011680" cy="4572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0" y="10972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数据安全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892040" y="1691640"/>
            <a:ext cx="173736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SM2 密码加密传输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SM4 数据库字段加密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敏感数据自动脱敏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报文加密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签名验证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数据库连接加密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949440" y="1097280"/>
            <a:ext cx="2011680" cy="33832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949440" y="1097280"/>
            <a:ext cx="2011680" cy="45720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9" name="Text 17"/>
          <p:cNvSpPr/>
          <p:nvPr/>
        </p:nvSpPr>
        <p:spPr>
          <a:xfrm>
            <a:off x="6949440" y="10972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审计安全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086600" y="1691640"/>
            <a:ext cx="173736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全量调用记录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登录行为多维分析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异常登录自动检测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数据变更新旧对比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操作日志 IP 溯源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合规报告一键导出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信创全栈适配 — 7 种数据库</a:t>
            </a:r>
            <a:endParaRPr lang="en-US" sz="28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4400" y="1097280"/>
          <a:ext cx="73152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645920"/>
                <a:gridCol w="1280160"/>
                <a:gridCol w="1280160"/>
                <a:gridCol w="128016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数据库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版本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类型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业务表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工作流表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MySQL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5.7 / 8.0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开源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84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PostgreSQL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12+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开源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84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Oracle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11g / 19c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商业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84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SQL Server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2016+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商业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84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达梦 DM8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8.x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国产信创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84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人大金仓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KingbaseES V8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国产信创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84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崖山 DB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YashanDB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国产信创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84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914400" y="41148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每种数据库提供完整的 45 张业务表 + 84 张工作流表 = 129 张表的创建脚本及版本升级脚本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731520" y="448056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国产化全栈兼容：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麒麟 V10 / UOS 操作系统  |  东方通 / 宝兰德 中间件  |  SM2/SM3/SM4 国密算法  |  Docker / K8s 容器化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8" name="Text 5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应用领域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11480" y="1005840"/>
            <a:ext cx="19659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11480" y="1005840"/>
            <a:ext cx="1965960" cy="36576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🏛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05840" y="11887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政务服务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05840" y="1508760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行政审批 / 电子证照 / 一网通办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606040" y="1005840"/>
            <a:ext cx="19659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606040" y="1005840"/>
            <a:ext cx="1965960" cy="36576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11" name="Text 9"/>
          <p:cNvSpPr/>
          <p:nvPr/>
        </p:nvSpPr>
        <p:spPr>
          <a:xfrm>
            <a:off x="2606040" y="11430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🏥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200400" y="11887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智慧医疗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00400" y="1508760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药品监管 / 处方流转 / 疫苗追溯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800600" y="1005840"/>
            <a:ext cx="19659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800600" y="1005840"/>
            <a:ext cx="1965960" cy="36576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16" name="Text 14"/>
          <p:cNvSpPr/>
          <p:nvPr/>
        </p:nvSpPr>
        <p:spPr>
          <a:xfrm>
            <a:off x="4800600" y="11430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🏭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5394960" y="11887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智能制造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394960" y="1508760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生产管理 / 质量追溯 / 设备管理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995160" y="1005840"/>
            <a:ext cx="19659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995160" y="1005840"/>
            <a:ext cx="1965960" cy="36576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21" name="Text 19"/>
          <p:cNvSpPr/>
          <p:nvPr/>
        </p:nvSpPr>
        <p:spPr>
          <a:xfrm>
            <a:off x="6995160" y="11430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🎓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589520" y="11887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智慧教育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589520" y="1508760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教务管理 / 在线考试 / 校园一卡通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11480" y="2788920"/>
            <a:ext cx="19659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11480" y="2788920"/>
            <a:ext cx="1965960" cy="36576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292608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💰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1005840" y="297180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金融保险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005840" y="3291840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信贷审批 / 保险理赔 / 风控管理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606040" y="2788920"/>
            <a:ext cx="19659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606040" y="2788920"/>
            <a:ext cx="1965960" cy="36576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1" name="Text 29"/>
          <p:cNvSpPr/>
          <p:nvPr/>
        </p:nvSpPr>
        <p:spPr>
          <a:xfrm>
            <a:off x="2606040" y="292608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🚚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3200400" y="297180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智慧物流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3200400" y="3291840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运单管理 / 仓储管理 / 车辆调度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800600" y="2788920"/>
            <a:ext cx="19659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800600" y="2788920"/>
            <a:ext cx="1965960" cy="36576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6" name="Text 34"/>
          <p:cNvSpPr/>
          <p:nvPr/>
        </p:nvSpPr>
        <p:spPr>
          <a:xfrm>
            <a:off x="4800600" y="292608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🏗</a:t>
            </a:r>
            <a:endParaRPr lang="en-US" sz="2200" dirty="0"/>
          </a:p>
        </p:txBody>
      </p:sp>
      <p:sp>
        <p:nvSpPr>
          <p:cNvPr id="37" name="Text 35"/>
          <p:cNvSpPr/>
          <p:nvPr/>
        </p:nvSpPr>
        <p:spPr>
          <a:xfrm>
            <a:off x="5394960" y="297180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建筑工程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5394960" y="3291840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项目管理 / 工程审批 / 材料管理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6995160" y="2788920"/>
            <a:ext cx="19659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995160" y="2788920"/>
            <a:ext cx="1965960" cy="36576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41" name="Text 39"/>
          <p:cNvSpPr/>
          <p:nvPr/>
        </p:nvSpPr>
        <p:spPr>
          <a:xfrm>
            <a:off x="6995160" y="292608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🌾</a:t>
            </a:r>
            <a:endParaRPr lang="en-US" sz="2200" dirty="0"/>
          </a:p>
        </p:txBody>
      </p:sp>
      <p:sp>
        <p:nvSpPr>
          <p:cNvPr id="42" name="Text 40"/>
          <p:cNvSpPr/>
          <p:nvPr/>
        </p:nvSpPr>
        <p:spPr>
          <a:xfrm>
            <a:off x="7589520" y="297180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数字农业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7589520" y="3291840"/>
            <a:ext cx="1280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农产品追溯 / 智慧农场 / 农资进销存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典型案例一：药品监管 AI 平台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960120"/>
            <a:ext cx="1280160" cy="45720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96012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920240" y="960120"/>
            <a:ext cx="6675120" cy="45720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7" name="Text 5"/>
          <p:cNvSpPr/>
          <p:nvPr/>
        </p:nvSpPr>
        <p:spPr>
          <a:xfrm>
            <a:off x="2057400" y="9601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某省药品监督管理局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1554480"/>
            <a:ext cx="1280160" cy="45720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55448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需求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920240" y="1554480"/>
            <a:ext cx="6675120" cy="45720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1" name="Text 9"/>
          <p:cNvSpPr/>
          <p:nvPr/>
        </p:nvSpPr>
        <p:spPr>
          <a:xfrm>
            <a:off x="2057400" y="15544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药品生产-流通-使用全链条监管、企业许可审批、药品追溯召回、风险预警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2148840"/>
            <a:ext cx="1280160" cy="45720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214884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方案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920240" y="2148840"/>
            <a:ext cx="6675120" cy="45720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5" name="Text 13"/>
          <p:cNvSpPr/>
          <p:nvPr/>
        </p:nvSpPr>
        <p:spPr>
          <a:xfrm>
            <a:off x="2057400" y="214884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3 周搭建框架 + Flowable 审批流 + AI 研判模型 + 省-市-县三级租户隔离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2743200"/>
            <a:ext cx="1280160" cy="45720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274320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效果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920240" y="2743200"/>
            <a:ext cx="6675120" cy="45720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9" name="Text 17"/>
          <p:cNvSpPr/>
          <p:nvPr/>
        </p:nvSpPr>
        <p:spPr>
          <a:xfrm>
            <a:off x="2057400" y="274320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开发周期缩短 65%（4月→6周）· 监管效率提升 50% · 通过等保三级测评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典型案例二 &amp; 三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3931920" cy="356616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914400"/>
            <a:ext cx="3931920" cy="41148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91440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智慧园区管理平台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40080" y="161848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某国家级高新技术产业开发区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40080" y="2148840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需求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40080" y="235000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企业入驻全流程管理、物业服务工单、招商引资项目、经营数据大屏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40080" y="2880360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方案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40080" y="308152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多租户架构（管委会=管理组，企业=子租户）+ PowerJob 报表 + MinIO 电子档案 + ECharts 大屏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40080" y="3611880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效果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40080" y="381304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入驻审批 15天→3天 · 工单效率提升 40%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大屏成为上级视察标配展示窗口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754880" y="914400"/>
            <a:ext cx="3931920" cy="356616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754880" y="914400"/>
            <a:ext cx="3931920" cy="4114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7" name="Text 15"/>
          <p:cNvSpPr/>
          <p:nvPr/>
        </p:nvSpPr>
        <p:spPr>
          <a:xfrm>
            <a:off x="4754880" y="91440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国企 OA 协同办公系统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937760" y="1417320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937760" y="161848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某省属大型国企集团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937760" y="2148840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需求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937760" y="235000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集团-子公司二级组织架构、公文流转审批、用印/用车/请假/报销、Oracle→达梦信创迁移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937760" y="2880360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方案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937760" y="308152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Flowable 10+ 审批流程 + 表单设计器搭各类申请单 + 达梦 DM8 零代码适配 + SM2 国密公文加密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937760" y="3611880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效果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937760" y="381304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日均审批 500+ 单 · Oracle→达梦 2 周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年运维成本降低 60%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部署方案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3931920" cy="210312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91440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Docker 快速部署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3566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571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1. 后端打包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mvn clean package -DskipTests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7571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2. 前端构建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pnpm install &amp;&amp; pnpm run build:prod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7571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3. Docker 一键部署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docker-compose up -d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754880" y="914400"/>
            <a:ext cx="3931920" cy="210312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754880" y="91440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73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生产高可用架构</a:t>
            </a:r>
            <a:endParaRPr lang="en-US" sz="14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937760" y="1417320"/>
          <a:ext cx="3566160" cy="914400"/>
        </p:xfrm>
        <a:graphic>
          <a:graphicData uri="http://schemas.openxmlformats.org/drawingml/2006/table">
            <a:tbl>
              <a:tblPr/>
              <a:tblGrid>
                <a:gridCol w="1097280"/>
                <a:gridCol w="24688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层级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方案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应用层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Nginx LB + 3+ 实例集群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数据库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MySQL 主从复制 + 读写分离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缓存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Redis 哨兵模式 / 集群模式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存储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MinIO 分布式集群 / 云 OSS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监控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Prometheus + Grafana + ELK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3246120"/>
          <a:ext cx="82296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200400"/>
                <a:gridCol w="320040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组件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最低配置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推荐配置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JDK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17+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21 LTS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Maven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3.6+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3.9+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Node.js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18+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 LTS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MySQL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5.7+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8.0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Redis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5.0+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7.x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OS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CentOS7/Ubuntu20.04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麒麟V10/UOS</a:t>
                      </a:r>
                      <a:endParaRPr lang="en-US" sz="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Shape 7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2" name="Text 8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为什么选择 YqBoot？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188720"/>
            <a:ext cx="2468880" cy="137160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3716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全栈技术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7240" y="1737360"/>
            <a:ext cx="548640" cy="2286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828800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 Boot 3 + Vue 3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前后端分离现代化架构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188720"/>
            <a:ext cx="2468880" cy="137160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520440" y="13716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敏捷交付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520440" y="1737360"/>
            <a:ext cx="548640" cy="2286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11" name="Text 9"/>
          <p:cNvSpPr/>
          <p:nvPr/>
        </p:nvSpPr>
        <p:spPr>
          <a:xfrm>
            <a:off x="3520440" y="1828800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代码生成 + 零代码 CRUD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开发效率提升 70%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126480" y="1188720"/>
            <a:ext cx="2468880" cy="137160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263640" y="13716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安全合规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263640" y="1737360"/>
            <a:ext cx="548640" cy="2286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15" name="Text 13"/>
          <p:cNvSpPr/>
          <p:nvPr/>
        </p:nvSpPr>
        <p:spPr>
          <a:xfrm>
            <a:off x="6263640" y="1828800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国密全链路加密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等保 2.0 三级就绪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0080" y="2788920"/>
            <a:ext cx="2468880" cy="137160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77240" y="29718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信创适配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77240" y="3337560"/>
            <a:ext cx="548640" cy="2286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3429000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种数据库全支持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国产化零障碍迁移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383280" y="2788920"/>
            <a:ext cx="2468880" cy="137160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3520440" y="29718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多租户 SaaS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520440" y="3337560"/>
            <a:ext cx="548640" cy="2286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23" name="Text 21"/>
          <p:cNvSpPr/>
          <p:nvPr/>
        </p:nvSpPr>
        <p:spPr>
          <a:xfrm>
            <a:off x="3520440" y="3429000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字段/数据源双隔离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无限级租户扩展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126480" y="2788920"/>
            <a:ext cx="2468880" cy="137160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263640" y="29718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企业级生态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263640" y="3337560"/>
            <a:ext cx="548640" cy="2286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27" name="Text 25"/>
          <p:cNvSpPr/>
          <p:nvPr/>
        </p:nvSpPr>
        <p:spPr>
          <a:xfrm>
            <a:off x="6263640" y="3429000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工作流+调度+报表+规则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开箱即用的完整能力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0" y="443484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一套平台 · 多种场景 · 快速交付 · 安全可控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0" y="137160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谢谢！</a:t>
            </a:r>
            <a:endParaRPr lang="en-US" sz="5600" dirty="0"/>
          </a:p>
        </p:txBody>
      </p:sp>
      <p:sp>
        <p:nvSpPr>
          <p:cNvPr id="4" name="Shape 2"/>
          <p:cNvSpPr/>
          <p:nvPr/>
        </p:nvSpPr>
        <p:spPr>
          <a:xfrm>
            <a:off x="3657600" y="2468880"/>
            <a:ext cx="182880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27432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企业级敏捷开发平台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0" y="3383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v4.9.0.RELEASE  |  Spring Boot 3.5  |  Vue 3 + Vite 5  |  Java 17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0" y="4206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YqBoot. All rights reserved. 本文档为商业机密。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汇报提纲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31520" y="109728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10972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43000" y="109728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产品定位与核心价值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31520" y="169164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31520" y="169164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43000" y="16916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建设目标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31520" y="228600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31520" y="22860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43000" y="228600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总体架构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31520" y="288036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31520" y="288036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43000" y="288036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功能模块全景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47472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31520" y="347472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43000" y="347472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核心技术特性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846320" y="109728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846320" y="10972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257800" y="109728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安全合规体系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846320" y="169164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69164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257800" y="16916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信创全栈适配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846320" y="228600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846320" y="22860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257800" y="228600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应用领域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846320" y="288036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846320" y="288036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257800" y="288036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典型案例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4846320" y="3474720"/>
            <a:ext cx="292608" cy="292608"/>
          </a:xfrm>
          <a:prstGeom prst="rect">
            <a:avLst/>
          </a:prstGeom>
          <a:solidFill>
            <a:srgbClr val="1A73E8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846320" y="347472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257800" y="347472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部署方案与服务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数字化转型痛点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005840"/>
            <a:ext cx="2606040" cy="15544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188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📋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88720" y="11887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开发效率低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60020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每个项目从零搭建，交付周期 3-6 个月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06040" cy="15544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520440" y="1188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🔧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023360" y="11887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技术栈碎片化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023360" y="160020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不同系统不同技术栈，维护成本高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217920" y="1005840"/>
            <a:ext cx="2606040" cy="15544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355080" y="1188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🔐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858000" y="11887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安全合规压力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0" y="160020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等保2.0 / 密码法 / 数据安全法，合规门槛高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2788920"/>
            <a:ext cx="2606040" cy="15544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85800" y="2971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🏢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188720" y="29718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多租户管理复杂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338328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SaaS 化运营需要完善的数据隔离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383280" y="2788920"/>
            <a:ext cx="2606040" cy="15544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3520440" y="2971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🇨🇳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023360" y="29718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信创国产化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023360" y="338328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需适配国产数据库、操作系统、中间件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217920" y="2788920"/>
            <a:ext cx="2606040" cy="15544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355080" y="2971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📈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6858000" y="29718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业务扩展困难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858000" y="338328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缺乏工作流/报表/代码生成等支撑组件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产品定位与核心价值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1965960" cy="315468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88720"/>
            <a:ext cx="1965960" cy="4572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146304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开发提效 70%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94360" y="2103120"/>
            <a:ext cx="1691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代码生成器 · 零代码 CRUD</a:t>
            </a:r>
            <a:endParaRPr lang="en-US" sz="10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可视化流程设计 · 3天搭建原型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606040" y="1188720"/>
            <a:ext cx="1965960" cy="315468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606040" y="1188720"/>
            <a:ext cx="1965960" cy="4572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10" name="Text 8"/>
          <p:cNvSpPr/>
          <p:nvPr/>
        </p:nvSpPr>
        <p:spPr>
          <a:xfrm>
            <a:off x="2743200" y="146304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安全合规内置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743200" y="2103120"/>
            <a:ext cx="1691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国密 SM2/SM3/SM4 全链路</a:t>
            </a:r>
            <a:endParaRPr lang="en-US" sz="10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完整审计追踪 · 等保2.0就绪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54880" y="1188720"/>
            <a:ext cx="1965960" cy="315468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188720"/>
            <a:ext cx="1965960" cy="4572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4" name="Text 12"/>
          <p:cNvSpPr/>
          <p:nvPr/>
        </p:nvSpPr>
        <p:spPr>
          <a:xfrm>
            <a:off x="4892040" y="146304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信创全栈适配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92040" y="2103120"/>
            <a:ext cx="1691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7种数据库全支持 · 麒麟/UOS</a:t>
            </a:r>
            <a:endParaRPr lang="en-US" sz="10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国密算法全覆盖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903720" y="1188720"/>
            <a:ext cx="1965960" cy="3154680"/>
          </a:xfrm>
          <a:prstGeom prst="rect">
            <a:avLst/>
          </a:prstGeom>
          <a:solidFill>
            <a:srgbClr val="1E293B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903720" y="1188720"/>
            <a:ext cx="1965960" cy="45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8" name="Text 16"/>
          <p:cNvSpPr/>
          <p:nvPr/>
        </p:nvSpPr>
        <p:spPr>
          <a:xfrm>
            <a:off x="7040880" y="146304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多租户 SaaS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040880" y="2103120"/>
            <a:ext cx="1691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字段/数据源双模式隔离</a:t>
            </a:r>
            <a:endParaRPr lang="en-US" sz="10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无限级租户扩展 · 套餐管理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建设目标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31520" y="1051560"/>
            <a:ext cx="1783080" cy="10972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1097280"/>
            <a:ext cx="1783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A73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天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169164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原型搭建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88920" y="1051560"/>
            <a:ext cx="1783080" cy="10972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788920" y="1097280"/>
            <a:ext cx="1783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A73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周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2788920" y="169164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系统交付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846320" y="1051560"/>
            <a:ext cx="1783080" cy="10972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846320" y="1097280"/>
            <a:ext cx="1783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A73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90%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4846320" y="169164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代码生成覆盖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903720" y="1051560"/>
            <a:ext cx="1783080" cy="109728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903720" y="1097280"/>
            <a:ext cx="1783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A73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500+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6903720" y="169164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并发用户</a:t>
            </a:r>
            <a:endParaRPr lang="en-US" sz="11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46888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60350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目标维度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具体指标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3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开发效率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代码生成器覆盖 90% CRUD 场景，效率提升 70%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安全合规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国密全链路加密，满足等保 2.0 三级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多租户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无限级租户扩展，物理/逻辑双模式隔离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信创适配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 种数据库 + 麒麟/UOS + 东方通/宝兰德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运维便捷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Docker 一键部署，ELK + Prometheus 全栈可观测</a:t>
                      </a:r>
                      <a:endParaRPr lang="en-US" sz="10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Shape 1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8" name="Text 15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总体架构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 Boot 3.x Boot架构 + Vue 3前后端分离  ·  41个Maven模块  ·  27个Starter插件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1188720"/>
            <a:ext cx="54864" cy="91440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1188720"/>
            <a:ext cx="5120640" cy="91440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68680" y="126187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前端展示层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68680" y="1536192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Vue 3.5 + Vite 5 + Element Plus 2.10 + Avue 3.7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Element Plus UI / Avue零代码CRUD / BPMN.js流程设计 / ECharts / 国际化 / SM2加密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548640" y="2286000"/>
            <a:ext cx="54864" cy="91440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10" name="Shape 8"/>
          <p:cNvSpPr/>
          <p:nvPr/>
        </p:nvSpPr>
        <p:spPr>
          <a:xfrm>
            <a:off x="685800" y="2286000"/>
            <a:ext cx="5120640" cy="91440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235915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核心业务层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68680" y="2633472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 Boot 3.5 + MyBatis Plus + Flowable 6.x + PowerJob 4.x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系统管理 / 认证授权 / Flowable工作流 / PowerJob调度 / 代码生成器 / uReport2报表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48640" y="3383280"/>
            <a:ext cx="54864" cy="91440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4" name="Shape 12"/>
          <p:cNvSpPr/>
          <p:nvPr/>
        </p:nvSpPr>
        <p:spPr>
          <a:xfrm>
            <a:off x="685800" y="3383280"/>
            <a:ext cx="5120640" cy="91440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68680" y="345643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基础设施层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68680" y="3730752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多云适配 + 多数据库 + 全栈监控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MySQL / PostgreSQL / Oracle / 达梦DM8 / 人大金仓V8 / Redis 7.x / MinIO / Docker</a:t>
            </a:r>
            <a:endParaRPr lang="en-US" sz="850" dirty="0"/>
          </a:p>
        </p:txBody>
      </p:sp>
      <p:pic>
        <p:nvPicPr>
          <p:cNvPr id="17" name="Image 0" descr="screenshots/screenshot_157866864247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6480" y="2125117"/>
            <a:ext cx="2560320" cy="1419045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6126480" y="2125117"/>
            <a:ext cx="2560320" cy="1419045"/>
          </a:xfrm>
          <a:prstGeom prst="rect">
            <a:avLst/>
          </a:prstGeom>
          <a:solidFill>
            <a:srgbClr val="FFFFFF">
              <a:alpha val="0"/>
            </a:srgbClr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0" name="Text 17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功能模块全景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60120"/>
            <a:ext cx="1554480" cy="1188720"/>
          </a:xfrm>
          <a:prstGeom prst="rect">
            <a:avLst/>
          </a:prstGeom>
          <a:solidFill>
            <a:srgbClr val="0F172A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005840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57200" y="1645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核心功能模块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194560" y="960120"/>
            <a:ext cx="1554480" cy="1188720"/>
          </a:xfrm>
          <a:prstGeom prst="rect">
            <a:avLst/>
          </a:prstGeom>
          <a:solidFill>
            <a:srgbClr val="0F172A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194560" y="1005840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2194560" y="1645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业务数据表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931920" y="960120"/>
            <a:ext cx="1554480" cy="1188720"/>
          </a:xfrm>
          <a:prstGeom prst="rect">
            <a:avLst/>
          </a:prstGeom>
          <a:solidFill>
            <a:srgbClr val="0F172A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931920" y="1005840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84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3931920" y="1645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工作流引擎表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669280" y="960120"/>
            <a:ext cx="1554480" cy="1188720"/>
          </a:xfrm>
          <a:prstGeom prst="rect">
            <a:avLst/>
          </a:prstGeom>
          <a:solidFill>
            <a:srgbClr val="0F172A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669280" y="1005840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70+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5669280" y="1645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前端功能页面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406640" y="960120"/>
            <a:ext cx="1554480" cy="1188720"/>
          </a:xfrm>
          <a:prstGeom prst="rect">
            <a:avLst/>
          </a:prstGeom>
          <a:solidFill>
            <a:srgbClr val="0F172A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406640" y="1005840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42+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7406640" y="1645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业务 Controller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" y="2423160"/>
            <a:ext cx="26060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7200" y="2423160"/>
            <a:ext cx="2606040" cy="36576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21" name="Text 19"/>
          <p:cNvSpPr/>
          <p:nvPr/>
        </p:nvSpPr>
        <p:spPr>
          <a:xfrm>
            <a:off x="566928" y="25146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系统管理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66928" y="2807208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用户/角色/菜单/部门/岗位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租户/字典/参数/行政区划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API密钥/客户端/锁定管理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3291840" y="2423160"/>
            <a:ext cx="26060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291840" y="2423160"/>
            <a:ext cx="2606040" cy="36576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25" name="Text 23"/>
          <p:cNvSpPr/>
          <p:nvPr/>
        </p:nvSpPr>
        <p:spPr>
          <a:xfrm>
            <a:off x="3401568" y="25146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认证授权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401568" y="2807208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OAuth2 / JWT / SM2 国密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图形+短信双因子认证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微信/钉钉/QQ 社交登录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6126480" y="2423160"/>
            <a:ext cx="26060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126480" y="2423160"/>
            <a:ext cx="26060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9" name="Text 27"/>
          <p:cNvSpPr/>
          <p:nvPr/>
        </p:nvSpPr>
        <p:spPr>
          <a:xfrm>
            <a:off x="6236208" y="25146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工作流引擎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236208" y="2807208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Flowable 6.x BPMN 2.0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多级审批/会签/转办/委派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流程轨迹追溯/版本管理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457200" y="3520440"/>
            <a:ext cx="26060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57200" y="3520440"/>
            <a:ext cx="2606040" cy="3657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3" name="Text 31"/>
          <p:cNvSpPr/>
          <p:nvPr/>
        </p:nvSpPr>
        <p:spPr>
          <a:xfrm>
            <a:off x="566928" y="361188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任务调度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66928" y="3904488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PowerJob 4.x 分布式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Cron/固定频率/一次性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分片广播/故障转移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291840" y="3520440"/>
            <a:ext cx="26060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3291840" y="3520440"/>
            <a:ext cx="2606040" cy="36576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37" name="Text 35"/>
          <p:cNvSpPr/>
          <p:nvPr/>
        </p:nvSpPr>
        <p:spPr>
          <a:xfrm>
            <a:off x="3401568" y="361188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开发工具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3401568" y="3904488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多数据源代码生成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拖拽表单设计 30+ 字段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种数据库 DDL 一键生成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6126480" y="3520440"/>
            <a:ext cx="260604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126480" y="3520440"/>
            <a:ext cx="2606040" cy="36576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41" name="Text 39"/>
          <p:cNvSpPr/>
          <p:nvPr/>
        </p:nvSpPr>
        <p:spPr>
          <a:xfrm>
            <a:off x="6236208" y="361188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监控审计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6236208" y="3904488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全量操作日志/IP溯源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登录行为多维分析</a:t>
            </a:r>
            <a:endParaRPr lang="en-US" sz="8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Druid SQL 监控/慢SQL检测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系统管理 &amp; 认证授权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60120"/>
            <a:ext cx="3931920" cy="173736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960120"/>
            <a:ext cx="3931920" cy="457200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96012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系统管理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1508760"/>
            <a:ext cx="35661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用户/角色/菜单/部门/岗位 全生命周期管理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租户管理 + 套餐配置 + 数据源动态绑定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系统字典 + 业务字典双模式，缓存加速翻译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国标 6 级行政区划数据，支持 Excel 导入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参数在线配置 · 顶部菜单分组 · 操作日志全覆盖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834640"/>
            <a:ext cx="3931920" cy="169164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7200" y="2834640"/>
            <a:ext cx="3931920" cy="384048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283464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认证授权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3310128"/>
            <a:ext cx="35661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OAuth2 标准 + 5 种授权模式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JWT 无状态令牌 + SM2 国密加密传输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图形验证码 + 短信验证码双因子认证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微信/钉钉/QQ/GitHub/Gitee 社交登录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 无感刷新，连续失败自动锁定</a:t>
            </a:r>
            <a:endParaRPr lang="en-US" sz="1000" dirty="0"/>
          </a:p>
        </p:txBody>
      </p:sp>
      <p:pic>
        <p:nvPicPr>
          <p:cNvPr id="12" name="Image 0" descr="screenshots/CleanShot20260101211905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54880" y="1433978"/>
            <a:ext cx="3931920" cy="2618443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4754880" y="1433978"/>
            <a:ext cx="3931920" cy="2618443"/>
          </a:xfrm>
          <a:prstGeom prst="rect">
            <a:avLst/>
          </a:prstGeom>
          <a:solidFill>
            <a:srgbClr val="FFFFFF">
              <a:alpha val="0"/>
            </a:srgbClr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5" name="Text 12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3E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工作流引擎 &amp; 任务调度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60120"/>
            <a:ext cx="3931920" cy="182880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960120"/>
            <a:ext cx="3931920" cy="4114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96012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Flowable 6.x 工作流引擎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463040"/>
            <a:ext cx="3566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BPMN 2.0 标准可视化流程建模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多级审批 / 会签 / 或签 / 条件分支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待办·已办·签收·转办·委派·加签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流程版本管理、发布/停用、轨迹追溯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 超时告警 · 嵌入式引擎无需独立部署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754880" y="960120"/>
            <a:ext cx="3931920" cy="1828800"/>
          </a:xfrm>
          <a:prstGeom prst="rect">
            <a:avLst/>
          </a:prstGeom>
          <a:solidFill>
            <a:srgbClr val="F1F5F9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960120"/>
            <a:ext cx="3931920" cy="4114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0" name="Text 8"/>
          <p:cNvSpPr/>
          <p:nvPr/>
        </p:nvSpPr>
        <p:spPr>
          <a:xfrm>
            <a:off x="4754880" y="96012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PowerJob 4.x 任务调度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37760" y="1463040"/>
            <a:ext cx="3566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Cron 表达式 / 固定频率 / 一次性任务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完整执行历史与耗时追踪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分片广播 · 故障自动转移 · 弹性扩缩容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 注册 + 心跳检测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处理器 Demo 开箱即用 · Spring Boot 深度集成</a:t>
            </a:r>
            <a:endParaRPr lang="en-US" sz="1000" dirty="0"/>
          </a:p>
        </p:txBody>
      </p:sp>
      <p:pic>
        <p:nvPicPr>
          <p:cNvPr id="12" name="Image 0" descr="screenshots/image-2021022721313592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5268" y="3017520"/>
            <a:ext cx="4073464" cy="164592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2535268" y="3017520"/>
            <a:ext cx="4073464" cy="1645920"/>
          </a:xfrm>
          <a:prstGeom prst="rect">
            <a:avLst/>
          </a:prstGeom>
          <a:solidFill>
            <a:srgbClr val="FFFFFF">
              <a:alpha val="0"/>
            </a:srgbClr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5" name="Text 12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YqBoot v4.9.0.RELEASE  |  企业级敏捷开发平台  |  商业机密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8412480" y="4800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YqBoot 企业级敏捷开发平台 - 系统说明书</dc:title>
  <dc:subject>PptxGenJS Presentation</dc:subject>
  <dc:creator>YqBoot Team</dc:creator>
  <cp:lastModifiedBy>YqBoot Team</cp:lastModifiedBy>
  <cp:revision>1</cp:revision>
  <dcterms:created xsi:type="dcterms:W3CDTF">2026-05-26T02:36:43Z</dcterms:created>
  <dcterms:modified xsi:type="dcterms:W3CDTF">2026-05-26T02:36:43Z</dcterms:modified>
</cp:coreProperties>
</file>